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5"/>
  </p:notesMasterIdLst>
  <p:sldIdLst>
    <p:sldId id="256" r:id="rId5"/>
    <p:sldId id="257" r:id="rId6"/>
    <p:sldId id="258" r:id="rId7"/>
    <p:sldId id="275" r:id="rId8"/>
    <p:sldId id="269" r:id="rId9"/>
    <p:sldId id="276" r:id="rId10"/>
    <p:sldId id="259" r:id="rId11"/>
    <p:sldId id="263" r:id="rId12"/>
    <p:sldId id="265" r:id="rId13"/>
    <p:sldId id="27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0DC3A4-4298-47F5-A852-CB1312200E8C}" v="4123" dt="2025-04-04T13:38:11.9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43" autoAdjust="0"/>
    <p:restoredTop sz="53005" autoAdjust="0"/>
  </p:normalViewPr>
  <p:slideViewPr>
    <p:cSldViewPr snapToGrid="0">
      <p:cViewPr varScale="1">
        <p:scale>
          <a:sx n="37" d="100"/>
          <a:sy n="37" d="100"/>
        </p:scale>
        <p:origin x="1474" y="2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FB554D-04FF-4950-B54D-CA0E32281180}" type="datetimeFigureOut">
              <a:rPr lang="en-CA" smtClean="0"/>
              <a:t>2025-04-04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F81E94-331C-4031-8F72-43B6F67737DF}" type="slidenum">
              <a:rPr lang="en-CA" smtClean="0"/>
              <a:t>‹#›</a:t>
            </a:fld>
            <a:endParaRPr lang="en-CA"/>
          </a:p>
        </p:txBody>
      </p:sp>
    </p:spTree>
    <p:extLst>
      <p:ext uri="{BB962C8B-B14F-4D97-AF65-F5344CB8AC3E}">
        <p14:creationId xmlns:p14="http://schemas.microsoft.com/office/powerpoint/2010/main" val="2966547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Hi everyone, We’re Akshit, Kyle, Richard, and </a:t>
            </a:r>
            <a:r>
              <a:rPr lang="en-CA" dirty="0" err="1"/>
              <a:t>Rafeed</a:t>
            </a:r>
            <a:r>
              <a:rPr lang="en-CA" dirty="0"/>
              <a:t>, and Mitchell from team 15 and pleased to present our project SyncMaster with you all.</a:t>
            </a:r>
          </a:p>
        </p:txBody>
      </p:sp>
      <p:sp>
        <p:nvSpPr>
          <p:cNvPr id="4" name="Slide Number Placeholder 3"/>
          <p:cNvSpPr>
            <a:spLocks noGrp="1"/>
          </p:cNvSpPr>
          <p:nvPr>
            <p:ph type="sldNum" sz="quarter" idx="5"/>
          </p:nvPr>
        </p:nvSpPr>
        <p:spPr/>
        <p:txBody>
          <a:bodyPr/>
          <a:lstStyle/>
          <a:p>
            <a:fld id="{86F81E94-331C-4031-8F72-43B6F67737DF}" type="slidenum">
              <a:rPr lang="en-CA" smtClean="0"/>
              <a:t>1</a:t>
            </a:fld>
            <a:endParaRPr lang="en-CA"/>
          </a:p>
        </p:txBody>
      </p:sp>
    </p:spTree>
    <p:extLst>
      <p:ext uri="{BB962C8B-B14F-4D97-AF65-F5344CB8AC3E}">
        <p14:creationId xmlns:p14="http://schemas.microsoft.com/office/powerpoint/2010/main" val="339000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Our industry stakeholder for our project is the Technical Services team within the City of Hamilton’s Water Division. Hamilton Water is responsible for the treatment and distribution of drinking water and wastewater. To accomplish this, there are over 100 pumping stations located all throughout the City of Hamilton. The Technical Services team is responsible for the maintenance of these stations and manages over 30 different service contracts for this task. This includes contracts for HVAC, plumbing, masonry, roofing, and many more.</a:t>
            </a:r>
          </a:p>
          <a:p>
            <a:endParaRPr lang="en-CA" dirty="0"/>
          </a:p>
          <a:p>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fld id="{86F81E94-331C-4031-8F72-43B6F67737DF}" type="slidenum">
              <a:rPr lang="en-CA" smtClean="0"/>
              <a:t>2</a:t>
            </a:fld>
            <a:endParaRPr lang="en-CA"/>
          </a:p>
        </p:txBody>
      </p:sp>
    </p:spTree>
    <p:extLst>
      <p:ext uri="{BB962C8B-B14F-4D97-AF65-F5344CB8AC3E}">
        <p14:creationId xmlns:p14="http://schemas.microsoft.com/office/powerpoint/2010/main" val="2836893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However, this is not a simple feat. The Technical Services team is small, and their current processes are extremely manual and proving to create gaps in compliance with City policies.</a:t>
            </a:r>
          </a:p>
          <a:p>
            <a:endParaRPr lang="en-CA" dirty="0"/>
          </a:p>
          <a:p>
            <a:r>
              <a:rPr lang="en-CA" dirty="0"/>
              <a:t>There are two major responsibilities the Technical Services team wishes to accomplish:</a:t>
            </a:r>
          </a:p>
          <a:p>
            <a:pPr marL="228600" indent="-228600">
              <a:buAutoNum type="arabicPeriod"/>
            </a:pPr>
            <a:r>
              <a:rPr lang="en-CA" dirty="0"/>
              <a:t>The team needs to be aware of when their contractors are visiting stations to know if their work is being completed as they say it is. Currently, they have to either manually drive to the site, or persistently email or phone the contractors for updates on work. It would greatly improve productivity if this could be automated in some respect.</a:t>
            </a:r>
          </a:p>
          <a:p>
            <a:pPr marL="228600" indent="-228600">
              <a:buAutoNum type="arabicPeriod"/>
            </a:pPr>
            <a:r>
              <a:rPr lang="en-CA" dirty="0"/>
              <a:t>The team is responsible for informing contractors of any health and safety hazards present on site, and providing them with corresponding documentation and having a record of the contractors acknowledging these hazards. Currently, this is also an extremely manual process with poor visibility.</a:t>
            </a:r>
          </a:p>
          <a:p>
            <a:pPr marL="0" indent="0">
              <a:buNone/>
            </a:pPr>
            <a:endParaRPr lang="en-CA" dirty="0"/>
          </a:p>
          <a:p>
            <a:pPr marL="0" indent="0">
              <a:buNone/>
            </a:pPr>
            <a:r>
              <a:rPr lang="en-CA" dirty="0"/>
              <a:t>Our project was to work with the City to develop an application to accomplish both of these tasks: track the visits of contractors and distribute documentation and collect acknowledgements.</a:t>
            </a:r>
          </a:p>
        </p:txBody>
      </p:sp>
      <p:sp>
        <p:nvSpPr>
          <p:cNvPr id="4" name="Slide Number Placeholder 3"/>
          <p:cNvSpPr>
            <a:spLocks noGrp="1"/>
          </p:cNvSpPr>
          <p:nvPr>
            <p:ph type="sldNum" sz="quarter" idx="5"/>
          </p:nvPr>
        </p:nvSpPr>
        <p:spPr/>
        <p:txBody>
          <a:bodyPr/>
          <a:lstStyle/>
          <a:p>
            <a:fld id="{86F81E94-331C-4031-8F72-43B6F67737DF}" type="slidenum">
              <a:rPr lang="en-CA" smtClean="0"/>
              <a:t>3</a:t>
            </a:fld>
            <a:endParaRPr lang="en-CA"/>
          </a:p>
        </p:txBody>
      </p:sp>
    </p:spTree>
    <p:extLst>
      <p:ext uri="{BB962C8B-B14F-4D97-AF65-F5344CB8AC3E}">
        <p14:creationId xmlns:p14="http://schemas.microsoft.com/office/powerpoint/2010/main" val="1992271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solution we devised was to create an application with two portals, called the contractor portal and the admin portal, respectively.</a:t>
            </a:r>
          </a:p>
          <a:p>
            <a:endParaRPr lang="en-CA" dirty="0"/>
          </a:p>
          <a:p>
            <a:r>
              <a:rPr lang="en-CA" dirty="0"/>
              <a:t>Each of the pumping stations has its own contractor portal which the contractor accesses by scanning a QR code physically located at the station. This prompts them to read and acknowledge any documentation specific to that station and state the purpose of their visit.</a:t>
            </a:r>
          </a:p>
          <a:p>
            <a:endParaRPr lang="en-CA" dirty="0"/>
          </a:p>
          <a:p>
            <a:r>
              <a:rPr lang="en-CA" dirty="0"/>
              <a:t>The admin portal is used by the technical services team to view contractor site visit logs, manage user accounts, and upload station documents which displays in the contractor portal.</a:t>
            </a:r>
          </a:p>
          <a:p>
            <a:endParaRPr lang="en-CA" dirty="0"/>
          </a:p>
          <a:p>
            <a:r>
              <a:rPr lang="en-CA" dirty="0"/>
              <a:t>Now, we will demonstrate the portals!</a:t>
            </a:r>
          </a:p>
        </p:txBody>
      </p:sp>
      <p:sp>
        <p:nvSpPr>
          <p:cNvPr id="4" name="Slide Number Placeholder 3"/>
          <p:cNvSpPr>
            <a:spLocks noGrp="1"/>
          </p:cNvSpPr>
          <p:nvPr>
            <p:ph type="sldNum" sz="quarter" idx="5"/>
          </p:nvPr>
        </p:nvSpPr>
        <p:spPr/>
        <p:txBody>
          <a:bodyPr/>
          <a:lstStyle/>
          <a:p>
            <a:fld id="{86F81E94-331C-4031-8F72-43B6F67737DF}" type="slidenum">
              <a:rPr lang="en-CA" smtClean="0"/>
              <a:t>5</a:t>
            </a:fld>
            <a:endParaRPr lang="en-CA"/>
          </a:p>
        </p:txBody>
      </p:sp>
    </p:spTree>
    <p:extLst>
      <p:ext uri="{BB962C8B-B14F-4D97-AF65-F5344CB8AC3E}">
        <p14:creationId xmlns:p14="http://schemas.microsoft.com/office/powerpoint/2010/main" val="2646584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project requirements evolved substantially over the course of the project as our understanding of the challenge was refined.</a:t>
            </a:r>
          </a:p>
          <a:p>
            <a:endParaRPr lang="en-CA" dirty="0"/>
          </a:p>
          <a:p>
            <a:pPr marL="228600" indent="-228600">
              <a:buAutoNum type="arabicPeriod"/>
            </a:pPr>
            <a:r>
              <a:rPr lang="en-CA" dirty="0"/>
              <a:t>Initially, we planned to integrate the file sharing directly with the City’s </a:t>
            </a:r>
            <a:r>
              <a:rPr lang="en-CA" dirty="0" err="1"/>
              <a:t>sharepoint</a:t>
            </a:r>
            <a:r>
              <a:rPr lang="en-CA" dirty="0"/>
              <a:t>, allowing files to be managed with existing tools. However, this was scrapped upon learning the City policy does not allow any external actors directly into a City network system. Our system now had to be standalone.</a:t>
            </a:r>
          </a:p>
          <a:p>
            <a:pPr marL="228600" indent="-228600">
              <a:buAutoNum type="arabicPeriod"/>
            </a:pPr>
            <a:r>
              <a:rPr lang="en-CA" dirty="0"/>
              <a:t>We realized that a single work order could have many separate site visits, and it would be convenient if they could be connected in some way. However, we realized this was an instance of scope creep, as the City will have a dedicated work order management system some day and we wanted no duplication with that system. We cut it back to the core problem: verifying individual site visits.</a:t>
            </a:r>
          </a:p>
          <a:p>
            <a:pPr marL="228600" indent="-228600">
              <a:buAutoNum type="arabicPeriod"/>
            </a:pPr>
            <a:r>
              <a:rPr lang="en-CA" dirty="0"/>
              <a:t>In practice, many contractors frequently come and go. The idea of a visitor account was to simplify the process of adding contractors to the system. However, it was not possible to protect the visitor account in a way which would be effortless and prevent any member of the public form accessing files and uploading files to the system.</a:t>
            </a:r>
          </a:p>
        </p:txBody>
      </p:sp>
      <p:sp>
        <p:nvSpPr>
          <p:cNvPr id="4" name="Slide Number Placeholder 3"/>
          <p:cNvSpPr>
            <a:spLocks noGrp="1"/>
          </p:cNvSpPr>
          <p:nvPr>
            <p:ph type="sldNum" sz="quarter" idx="5"/>
          </p:nvPr>
        </p:nvSpPr>
        <p:spPr/>
        <p:txBody>
          <a:bodyPr/>
          <a:lstStyle/>
          <a:p>
            <a:fld id="{86F81E94-331C-4031-8F72-43B6F67737DF}" type="slidenum">
              <a:rPr lang="en-CA" smtClean="0"/>
              <a:t>6</a:t>
            </a:fld>
            <a:endParaRPr lang="en-CA"/>
          </a:p>
        </p:txBody>
      </p:sp>
    </p:spTree>
    <p:extLst>
      <p:ext uri="{BB962C8B-B14F-4D97-AF65-F5344CB8AC3E}">
        <p14:creationId xmlns:p14="http://schemas.microsoft.com/office/powerpoint/2010/main" val="431615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6F81E94-331C-4031-8F72-43B6F67737DF}" type="slidenum">
              <a:rPr lang="en-CA" smtClean="0"/>
              <a:t>9</a:t>
            </a:fld>
            <a:endParaRPr lang="en-CA"/>
          </a:p>
        </p:txBody>
      </p:sp>
    </p:spTree>
    <p:extLst>
      <p:ext uri="{BB962C8B-B14F-4D97-AF65-F5344CB8AC3E}">
        <p14:creationId xmlns:p14="http://schemas.microsoft.com/office/powerpoint/2010/main" val="3689336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6F81E94-331C-4031-8F72-43B6F67737DF}" type="slidenum">
              <a:rPr lang="en-CA" smtClean="0"/>
              <a:t>10</a:t>
            </a:fld>
            <a:endParaRPr lang="en-CA"/>
          </a:p>
        </p:txBody>
      </p:sp>
    </p:spTree>
    <p:extLst>
      <p:ext uri="{BB962C8B-B14F-4D97-AF65-F5344CB8AC3E}">
        <p14:creationId xmlns:p14="http://schemas.microsoft.com/office/powerpoint/2010/main" val="598442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6EF07C6-792C-4BEA-BF07-31FB88D103EB}" type="datetime1">
              <a:rPr lang="en-US" smtClean="0"/>
              <a:t>4/4/2025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78A2978-294A-46CA-9A7D-8FA9387356E9}" type="datetime1">
              <a:rPr lang="en-US" smtClean="0"/>
              <a:t>4/4/2025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D2B0ABB-6BF8-4DE0-8E8A-B2861595CD88}" type="datetime1">
              <a:rPr lang="en-US" smtClean="0"/>
              <a:t>4/4/2025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72DC99-6D52-42B0-AFC2-DDE5912B0046}" type="datetime1">
              <a:rPr lang="en-US" smtClean="0"/>
              <a:t>4/4/2025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255F9C-4B39-40CA-B8BB-75E39AA4AB18}" type="datetime1">
              <a:rPr lang="en-US" smtClean="0"/>
              <a:t>4/4/2025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065DDBF-A8A4-456C-9C60-A684013BC2DB}" type="datetime1">
              <a:rPr lang="en-US" smtClean="0"/>
              <a:t>4/4/2025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006314F-7749-4750-8A2D-5CC954001518}" type="datetime1">
              <a:rPr lang="en-US" smtClean="0"/>
              <a:t>4/4/2025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3922F2A-E960-44C8-89A1-18F452F50205}" type="datetime1">
              <a:rPr lang="en-US" smtClean="0"/>
              <a:t>4/4/2025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A04555-1224-4B87-AB54-AA9C378097F9}" type="datetime1">
              <a:rPr lang="en-US" smtClean="0"/>
              <a:t>4/4/2025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BC24DC5-F37A-4AD2-B49F-971127E26357}" type="datetime1">
              <a:rPr lang="en-US" smtClean="0"/>
              <a:t>4/4/2025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3D463CE-60D3-4290-A43D-1D8672D1C706}" type="datetime1">
              <a:rPr lang="en-US" smtClean="0"/>
              <a:t>4/4/2025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44A739D-41E6-4B36-A8F6-743BF60C8182}" type="datetime1">
              <a:rPr lang="en-US" smtClean="0"/>
              <a:t>4/4/2025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logosmarcas.net/google-drive-logo/" TargetMode="External"/><Relationship Id="rId7" Type="http://schemas.openxmlformats.org/officeDocument/2006/relationships/hyperlink" Target="http://educacion-con-tic.blogspot.com.es/" TargetMode="Externa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ja.wikipedia.org/wiki/Microsoft_SharePoint" TargetMode="Externa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www.iconfinder.com/icons/1012466/arrow_arrows_circular_arrow_rotating_symbol_ui_icon" TargetMode="External"/><Relationship Id="rId5" Type="http://schemas.openxmlformats.org/officeDocument/2006/relationships/image" Target="../media/image9.png"/><Relationship Id="rId4" Type="http://schemas.openxmlformats.org/officeDocument/2006/relationships/hyperlink" Target="https://spin.atomicobject.com/2020/10/02/figma-first-impression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hyperlink" Target="https://www.flickr.com/photos/httpoldmaisonblogspotcom/4315218578/" TargetMode="External"/><Relationship Id="rId5" Type="http://schemas.openxmlformats.org/officeDocument/2006/relationships/image" Target="../media/image12.jpeg"/><Relationship Id="rId4" Type="http://schemas.openxmlformats.org/officeDocument/2006/relationships/hyperlink" Target="https://tr.wikipedia.org/wiki/Amazon_Web_Service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sv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AEFFD6E-147A-F35E-D0D0-B268F9301D03}"/>
              </a:ext>
            </a:extLst>
          </p:cNvPr>
          <p:cNvPicPr>
            <a:picLocks noChangeAspect="1"/>
          </p:cNvPicPr>
          <p:nvPr/>
        </p:nvPicPr>
        <p:blipFill>
          <a:blip r:embed="rId3"/>
          <a:srcRect l="25497" r="13170" b="1"/>
          <a:stretch/>
        </p:blipFill>
        <p:spPr>
          <a:xfrm>
            <a:off x="2522358" y="10"/>
            <a:ext cx="9669642" cy="6857990"/>
          </a:xfrm>
          <a:prstGeom prst="rect">
            <a:avLst/>
          </a:prstGeom>
        </p:spPr>
      </p:pic>
      <p:sp>
        <p:nvSpPr>
          <p:cNvPr id="15" name="Rectangle 14">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32170" y="415092"/>
            <a:ext cx="3973385" cy="853124"/>
          </a:xfrm>
          <a:noFill/>
        </p:spPr>
        <p:txBody>
          <a:bodyPr>
            <a:normAutofit/>
          </a:bodyPr>
          <a:lstStyle/>
          <a:p>
            <a:pPr algn="l"/>
            <a:r>
              <a:rPr lang="en-US" sz="5200" dirty="0"/>
              <a:t>SyncMaster</a:t>
            </a:r>
          </a:p>
        </p:txBody>
      </p:sp>
      <p:sp>
        <p:nvSpPr>
          <p:cNvPr id="3" name="Subtitle 2"/>
          <p:cNvSpPr>
            <a:spLocks noGrp="1"/>
          </p:cNvSpPr>
          <p:nvPr>
            <p:ph type="subTitle" idx="1"/>
          </p:nvPr>
        </p:nvSpPr>
        <p:spPr>
          <a:xfrm>
            <a:off x="132169" y="1499009"/>
            <a:ext cx="3973386" cy="1485319"/>
          </a:xfrm>
          <a:noFill/>
        </p:spPr>
        <p:txBody>
          <a:bodyPr vert="horz" lIns="91440" tIns="45720" rIns="91440" bIns="45720" rtlCol="0">
            <a:normAutofit/>
          </a:bodyPr>
          <a:lstStyle/>
          <a:p>
            <a:pPr algn="l"/>
            <a:r>
              <a:rPr lang="en-US" sz="2000" dirty="0">
                <a:ea typeface="+mn-lt"/>
                <a:cs typeface="+mn-lt"/>
              </a:rPr>
              <a:t>A cloud-based user authentication and document distribution system for the City of Hamilton, Water Division</a:t>
            </a:r>
          </a:p>
        </p:txBody>
      </p:sp>
      <p:sp>
        <p:nvSpPr>
          <p:cNvPr id="4" name="TextBox 3">
            <a:extLst>
              <a:ext uri="{FF2B5EF4-FFF2-40B4-BE49-F238E27FC236}">
                <a16:creationId xmlns:a16="http://schemas.microsoft.com/office/drawing/2014/main" id="{2F20F4E9-A208-8CBD-8AA4-4365EBD92EE4}"/>
              </a:ext>
            </a:extLst>
          </p:cNvPr>
          <p:cNvSpPr txBox="1"/>
          <p:nvPr/>
        </p:nvSpPr>
        <p:spPr>
          <a:xfrm>
            <a:off x="132169" y="3556000"/>
            <a:ext cx="1824859" cy="1631216"/>
          </a:xfrm>
          <a:prstGeom prst="rect">
            <a:avLst/>
          </a:prstGeom>
          <a:noFill/>
        </p:spPr>
        <p:txBody>
          <a:bodyPr wrap="none" rtlCol="0">
            <a:spAutoFit/>
          </a:bodyPr>
          <a:lstStyle/>
          <a:p>
            <a:r>
              <a:rPr lang="en-CA" sz="2000" dirty="0"/>
              <a:t>Akshit Gulia</a:t>
            </a:r>
          </a:p>
          <a:p>
            <a:r>
              <a:rPr lang="en-CA" sz="2000" dirty="0"/>
              <a:t>Kyle D’Souza</a:t>
            </a:r>
          </a:p>
          <a:p>
            <a:r>
              <a:rPr lang="en-CA" sz="2000" dirty="0"/>
              <a:t>Mitchell Hynes</a:t>
            </a:r>
          </a:p>
          <a:p>
            <a:r>
              <a:rPr lang="en-CA" sz="2000" dirty="0"/>
              <a:t>Richard Fan</a:t>
            </a:r>
          </a:p>
          <a:p>
            <a:r>
              <a:rPr lang="en-CA" sz="2000" dirty="0"/>
              <a:t>Rafeed Iqbal</a:t>
            </a:r>
          </a:p>
        </p:txBody>
      </p:sp>
      <p:sp>
        <p:nvSpPr>
          <p:cNvPr id="6" name="Slide Number Placeholder 5">
            <a:extLst>
              <a:ext uri="{FF2B5EF4-FFF2-40B4-BE49-F238E27FC236}">
                <a16:creationId xmlns:a16="http://schemas.microsoft.com/office/drawing/2014/main" id="{E3EC406D-99FA-3AF3-A7A9-D1F7775D3968}"/>
              </a:ext>
            </a:extLst>
          </p:cNvPr>
          <p:cNvSpPr>
            <a:spLocks noGrp="1"/>
          </p:cNvSpPr>
          <p:nvPr>
            <p:ph type="sldNum" sz="quarter" idx="12"/>
          </p:nvPr>
        </p:nvSpPr>
        <p:spPr/>
        <p:txBody>
          <a:bodyPr/>
          <a:lstStyle/>
          <a:p>
            <a:fld id="{330EA680-D336-4FF7-8B7A-9848BB0A1C32}" type="slidenum">
              <a:rPr lang="en-US" smtClean="0"/>
              <a:t>1</a:t>
            </a:fld>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BC1AD41-D889-7083-E92E-13FED5BED77E}"/>
              </a:ext>
            </a:extLst>
          </p:cNvPr>
          <p:cNvPicPr>
            <a:picLocks noChangeAspect="1"/>
          </p:cNvPicPr>
          <p:nvPr/>
        </p:nvPicPr>
        <p:blipFill>
          <a:blip r:embed="rId3"/>
          <a:srcRect r="4000"/>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65AB31-64C4-A908-99F6-C26EB681FA26}"/>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9600" dirty="0">
                <a:solidFill>
                  <a:srgbClr val="FFFFFF"/>
                </a:solidFill>
              </a:rPr>
              <a:t>Thank You!</a:t>
            </a:r>
          </a:p>
        </p:txBody>
      </p:sp>
      <p:sp>
        <p:nvSpPr>
          <p:cNvPr id="3" name="Slide Number Placeholder 2">
            <a:extLst>
              <a:ext uri="{FF2B5EF4-FFF2-40B4-BE49-F238E27FC236}">
                <a16:creationId xmlns:a16="http://schemas.microsoft.com/office/drawing/2014/main" id="{F973BB26-D644-D135-4CF3-F0FC868833B6}"/>
              </a:ext>
            </a:extLst>
          </p:cNvPr>
          <p:cNvSpPr>
            <a:spLocks noGrp="1"/>
          </p:cNvSpPr>
          <p:nvPr>
            <p:ph type="sldNum" sz="quarter" idx="12"/>
          </p:nvPr>
        </p:nvSpPr>
        <p:spPr/>
        <p:txBody>
          <a:bodyPr/>
          <a:lstStyle/>
          <a:p>
            <a:fld id="{330EA680-D336-4FF7-8B7A-9848BB0A1C32}" type="slidenum">
              <a:rPr lang="en-US" smtClean="0"/>
              <a:t>10</a:t>
            </a:fld>
            <a:endParaRPr lang="en-US"/>
          </a:p>
        </p:txBody>
      </p:sp>
    </p:spTree>
    <p:extLst>
      <p:ext uri="{BB962C8B-B14F-4D97-AF65-F5344CB8AC3E}">
        <p14:creationId xmlns:p14="http://schemas.microsoft.com/office/powerpoint/2010/main" val="3214921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map of a city&#10;&#10;AI-generated content may be incorrect.">
            <a:extLst>
              <a:ext uri="{FF2B5EF4-FFF2-40B4-BE49-F238E27FC236}">
                <a16:creationId xmlns:a16="http://schemas.microsoft.com/office/drawing/2014/main" id="{9CFA6BCF-8509-C442-E5B5-39B542FBD6B2}"/>
              </a:ext>
            </a:extLst>
          </p:cNvPr>
          <p:cNvPicPr>
            <a:picLocks noChangeAspect="1"/>
          </p:cNvPicPr>
          <p:nvPr/>
        </p:nvPicPr>
        <p:blipFill>
          <a:blip r:embed="rId3"/>
          <a:srcRect r="10113"/>
          <a:stretch/>
        </p:blipFill>
        <p:spPr>
          <a:xfrm>
            <a:off x="2522356" y="10"/>
            <a:ext cx="9669642" cy="6857990"/>
          </a:xfrm>
          <a:prstGeom prst="rect">
            <a:avLst/>
          </a:prstGeom>
        </p:spPr>
      </p:pic>
      <p:sp>
        <p:nvSpPr>
          <p:cNvPr id="15"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25B3FA-E070-094B-3B01-A6B5CC2182EE}"/>
              </a:ext>
            </a:extLst>
          </p:cNvPr>
          <p:cNvSpPr>
            <a:spLocks noGrp="1"/>
          </p:cNvSpPr>
          <p:nvPr>
            <p:ph type="title"/>
          </p:nvPr>
        </p:nvSpPr>
        <p:spPr>
          <a:xfrm>
            <a:off x="314570" y="267145"/>
            <a:ext cx="3822189" cy="1899912"/>
          </a:xfrm>
        </p:spPr>
        <p:txBody>
          <a:bodyPr>
            <a:normAutofit/>
          </a:bodyPr>
          <a:lstStyle/>
          <a:p>
            <a:r>
              <a:rPr lang="en-US" sz="5200" dirty="0"/>
              <a:t>Our Stakeholder</a:t>
            </a:r>
          </a:p>
        </p:txBody>
      </p:sp>
      <p:sp>
        <p:nvSpPr>
          <p:cNvPr id="3" name="Content Placeholder 2">
            <a:extLst>
              <a:ext uri="{FF2B5EF4-FFF2-40B4-BE49-F238E27FC236}">
                <a16:creationId xmlns:a16="http://schemas.microsoft.com/office/drawing/2014/main" id="{20D86110-28F4-1D25-CA75-95FFC4C7AE36}"/>
              </a:ext>
            </a:extLst>
          </p:cNvPr>
          <p:cNvSpPr>
            <a:spLocks noGrp="1"/>
          </p:cNvSpPr>
          <p:nvPr>
            <p:ph idx="1"/>
          </p:nvPr>
        </p:nvSpPr>
        <p:spPr>
          <a:xfrm>
            <a:off x="186744" y="2283348"/>
            <a:ext cx="3822189" cy="3742762"/>
          </a:xfrm>
        </p:spPr>
        <p:txBody>
          <a:bodyPr>
            <a:normAutofit/>
          </a:bodyPr>
          <a:lstStyle/>
          <a:p>
            <a:r>
              <a:rPr lang="en-US" sz="2000" dirty="0"/>
              <a:t>City of Hamilton’s Water Division, Plant Maintenance and Technical Services team</a:t>
            </a:r>
          </a:p>
          <a:p>
            <a:r>
              <a:rPr lang="en-US" sz="2000" dirty="0"/>
              <a:t>Maintains 100+ pumping stations throughout the City of Hamilton</a:t>
            </a:r>
          </a:p>
        </p:txBody>
      </p:sp>
      <p:sp>
        <p:nvSpPr>
          <p:cNvPr id="4" name="Slide Number Placeholder 3">
            <a:extLst>
              <a:ext uri="{FF2B5EF4-FFF2-40B4-BE49-F238E27FC236}">
                <a16:creationId xmlns:a16="http://schemas.microsoft.com/office/drawing/2014/main" id="{E8EF9302-E032-7F6D-50E5-3978B3E365FE}"/>
              </a:ext>
            </a:extLst>
          </p:cNvPr>
          <p:cNvSpPr>
            <a:spLocks noGrp="1"/>
          </p:cNvSpPr>
          <p:nvPr>
            <p:ph type="sldNum" sz="quarter" idx="12"/>
          </p:nvPr>
        </p:nvSpPr>
        <p:spPr/>
        <p:txBody>
          <a:bodyPr/>
          <a:lstStyle/>
          <a:p>
            <a:fld id="{330EA680-D336-4FF7-8B7A-9848BB0A1C32}" type="slidenum">
              <a:rPr lang="en-US" smtClean="0"/>
              <a:t>2</a:t>
            </a:fld>
            <a:endParaRPr lang="en-US"/>
          </a:p>
        </p:txBody>
      </p:sp>
    </p:spTree>
    <p:extLst>
      <p:ext uri="{BB962C8B-B14F-4D97-AF65-F5344CB8AC3E}">
        <p14:creationId xmlns:p14="http://schemas.microsoft.com/office/powerpoint/2010/main" val="3866637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4795E90-89CE-5431-7DAB-A5FC21EE7A77}"/>
              </a:ext>
            </a:extLst>
          </p:cNvPr>
          <p:cNvPicPr>
            <a:picLocks noChangeAspect="1"/>
          </p:cNvPicPr>
          <p:nvPr/>
        </p:nvPicPr>
        <p:blipFill>
          <a:blip r:embed="rId3"/>
          <a:srcRect l="6236"/>
          <a:stretch/>
        </p:blipFill>
        <p:spPr>
          <a:xfrm>
            <a:off x="2522356"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173061-5736-BE59-DD7D-12F90F8CCB80}"/>
              </a:ext>
            </a:extLst>
          </p:cNvPr>
          <p:cNvSpPr>
            <a:spLocks noGrp="1"/>
          </p:cNvSpPr>
          <p:nvPr>
            <p:ph type="title"/>
          </p:nvPr>
        </p:nvSpPr>
        <p:spPr>
          <a:xfrm>
            <a:off x="221584" y="216345"/>
            <a:ext cx="3822189" cy="1899912"/>
          </a:xfrm>
        </p:spPr>
        <p:txBody>
          <a:bodyPr>
            <a:normAutofit/>
          </a:bodyPr>
          <a:lstStyle/>
          <a:p>
            <a:r>
              <a:rPr lang="en-CA" sz="5200" dirty="0"/>
              <a:t>Current Challenges</a:t>
            </a:r>
          </a:p>
        </p:txBody>
      </p:sp>
      <p:sp>
        <p:nvSpPr>
          <p:cNvPr id="3" name="Content Placeholder 2">
            <a:extLst>
              <a:ext uri="{FF2B5EF4-FFF2-40B4-BE49-F238E27FC236}">
                <a16:creationId xmlns:a16="http://schemas.microsoft.com/office/drawing/2014/main" id="{0D451BFE-B6FE-5EB4-E46B-A6B2D834B36D}"/>
              </a:ext>
            </a:extLst>
          </p:cNvPr>
          <p:cNvSpPr>
            <a:spLocks noGrp="1"/>
          </p:cNvSpPr>
          <p:nvPr>
            <p:ph idx="1"/>
          </p:nvPr>
        </p:nvSpPr>
        <p:spPr>
          <a:xfrm>
            <a:off x="221583" y="2332592"/>
            <a:ext cx="3822189" cy="3742762"/>
          </a:xfrm>
        </p:spPr>
        <p:txBody>
          <a:bodyPr>
            <a:normAutofit/>
          </a:bodyPr>
          <a:lstStyle/>
          <a:p>
            <a:r>
              <a:rPr lang="en-CA" sz="2000" dirty="0"/>
              <a:t>Lack of visibility on contractors at sites</a:t>
            </a:r>
          </a:p>
          <a:p>
            <a:r>
              <a:rPr lang="en-CA" sz="2000" dirty="0"/>
              <a:t>Difficulty updating and redistributing station documentation</a:t>
            </a:r>
          </a:p>
          <a:p>
            <a:r>
              <a:rPr lang="en-CA" sz="2000" dirty="0"/>
              <a:t>Manually performing tasks causing a strain on team resources</a:t>
            </a:r>
          </a:p>
        </p:txBody>
      </p:sp>
      <p:sp>
        <p:nvSpPr>
          <p:cNvPr id="4" name="Slide Number Placeholder 3">
            <a:extLst>
              <a:ext uri="{FF2B5EF4-FFF2-40B4-BE49-F238E27FC236}">
                <a16:creationId xmlns:a16="http://schemas.microsoft.com/office/drawing/2014/main" id="{C4F85951-0F04-EEEB-9D22-A2CC6B333D1D}"/>
              </a:ext>
            </a:extLst>
          </p:cNvPr>
          <p:cNvSpPr>
            <a:spLocks noGrp="1"/>
          </p:cNvSpPr>
          <p:nvPr>
            <p:ph type="sldNum" sz="quarter" idx="12"/>
          </p:nvPr>
        </p:nvSpPr>
        <p:spPr/>
        <p:txBody>
          <a:bodyPr/>
          <a:lstStyle/>
          <a:p>
            <a:fld id="{330EA680-D336-4FF7-8B7A-9848BB0A1C32}" type="slidenum">
              <a:rPr lang="en-US" smtClean="0"/>
              <a:t>3</a:t>
            </a:fld>
            <a:endParaRPr lang="en-US"/>
          </a:p>
        </p:txBody>
      </p:sp>
    </p:spTree>
    <p:extLst>
      <p:ext uri="{BB962C8B-B14F-4D97-AF65-F5344CB8AC3E}">
        <p14:creationId xmlns:p14="http://schemas.microsoft.com/office/powerpoint/2010/main" val="8365361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23007-C5F5-EE76-A3D2-BB335CAA748C}"/>
              </a:ext>
            </a:extLst>
          </p:cNvPr>
          <p:cNvSpPr>
            <a:spLocks noGrp="1"/>
          </p:cNvSpPr>
          <p:nvPr>
            <p:ph type="title"/>
          </p:nvPr>
        </p:nvSpPr>
        <p:spPr>
          <a:xfrm>
            <a:off x="309240" y="136934"/>
            <a:ext cx="10515600" cy="1325563"/>
          </a:xfrm>
        </p:spPr>
        <p:txBody>
          <a:bodyPr/>
          <a:lstStyle/>
          <a:p>
            <a:r>
              <a:rPr lang="en-CA" dirty="0"/>
              <a:t>Why Not Other Products?</a:t>
            </a:r>
          </a:p>
        </p:txBody>
      </p:sp>
      <p:sp>
        <p:nvSpPr>
          <p:cNvPr id="3" name="Content Placeholder 2">
            <a:extLst>
              <a:ext uri="{FF2B5EF4-FFF2-40B4-BE49-F238E27FC236}">
                <a16:creationId xmlns:a16="http://schemas.microsoft.com/office/drawing/2014/main" id="{F26870F7-5A5D-C0C5-604A-B0E72A67E460}"/>
              </a:ext>
            </a:extLst>
          </p:cNvPr>
          <p:cNvSpPr>
            <a:spLocks noGrp="1"/>
          </p:cNvSpPr>
          <p:nvPr>
            <p:ph idx="1"/>
          </p:nvPr>
        </p:nvSpPr>
        <p:spPr>
          <a:xfrm>
            <a:off x="309240" y="1231035"/>
            <a:ext cx="10515600" cy="4351338"/>
          </a:xfrm>
        </p:spPr>
        <p:txBody>
          <a:bodyPr/>
          <a:lstStyle/>
          <a:p>
            <a:r>
              <a:rPr lang="en-CA" dirty="0"/>
              <a:t>File hosting systems: Can’t integrate views specific to sites with user authentication</a:t>
            </a:r>
          </a:p>
          <a:p>
            <a:r>
              <a:rPr lang="en-CA" dirty="0"/>
              <a:t>City policy dictates that no external parties can access their network</a:t>
            </a:r>
          </a:p>
          <a:p>
            <a:r>
              <a:rPr lang="en-CA" dirty="0"/>
              <a:t>Capstone is the perfect environment to explore a tailored solution</a:t>
            </a:r>
          </a:p>
        </p:txBody>
      </p:sp>
      <p:grpSp>
        <p:nvGrpSpPr>
          <p:cNvPr id="9" name="Group 8">
            <a:extLst>
              <a:ext uri="{FF2B5EF4-FFF2-40B4-BE49-F238E27FC236}">
                <a16:creationId xmlns:a16="http://schemas.microsoft.com/office/drawing/2014/main" id="{38CE4EE6-D0FF-AC5A-2ED4-5F23E5EB3C30}"/>
              </a:ext>
            </a:extLst>
          </p:cNvPr>
          <p:cNvGrpSpPr/>
          <p:nvPr/>
        </p:nvGrpSpPr>
        <p:grpSpPr>
          <a:xfrm>
            <a:off x="9247428" y="3451296"/>
            <a:ext cx="2117235" cy="1736746"/>
            <a:chOff x="8387013" y="3658743"/>
            <a:chExt cx="2117235" cy="1736746"/>
          </a:xfrm>
        </p:grpSpPr>
        <p:pic>
          <p:nvPicPr>
            <p:cNvPr id="5" name="Picture 4" descr="A colorful triangle with black background&#10;&#10;AI-generated content may be incorrect.">
              <a:extLst>
                <a:ext uri="{FF2B5EF4-FFF2-40B4-BE49-F238E27FC236}">
                  <a16:creationId xmlns:a16="http://schemas.microsoft.com/office/drawing/2014/main" id="{C48066E0-D05C-580F-9E48-4A906DED4AA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585907" y="3984454"/>
              <a:ext cx="1724107" cy="969810"/>
            </a:xfrm>
            <a:prstGeom prst="rect">
              <a:avLst/>
            </a:prstGeom>
          </p:spPr>
        </p:pic>
        <p:sp>
          <p:nvSpPr>
            <p:cNvPr id="6" name="Multiplication Sign 5">
              <a:extLst>
                <a:ext uri="{FF2B5EF4-FFF2-40B4-BE49-F238E27FC236}">
                  <a16:creationId xmlns:a16="http://schemas.microsoft.com/office/drawing/2014/main" id="{3139DE53-C5CC-A616-F916-A37A3572FDCF}"/>
                </a:ext>
              </a:extLst>
            </p:cNvPr>
            <p:cNvSpPr/>
            <p:nvPr/>
          </p:nvSpPr>
          <p:spPr>
            <a:xfrm>
              <a:off x="8387013" y="3658743"/>
              <a:ext cx="2117235" cy="1736746"/>
            </a:xfrm>
            <a:prstGeom prst="mathMultiply">
              <a:avLst>
                <a:gd name="adj1" fmla="val 514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7" name="Group 16">
            <a:extLst>
              <a:ext uri="{FF2B5EF4-FFF2-40B4-BE49-F238E27FC236}">
                <a16:creationId xmlns:a16="http://schemas.microsoft.com/office/drawing/2014/main" id="{1A8FA8FE-80CC-3F1B-6F70-7939D9E1F9DC}"/>
              </a:ext>
            </a:extLst>
          </p:cNvPr>
          <p:cNvGrpSpPr/>
          <p:nvPr/>
        </p:nvGrpSpPr>
        <p:grpSpPr>
          <a:xfrm>
            <a:off x="10032872" y="4845157"/>
            <a:ext cx="2117235" cy="1736746"/>
            <a:chOff x="10006151" y="3955304"/>
            <a:chExt cx="2117235" cy="1736746"/>
          </a:xfrm>
        </p:grpSpPr>
        <p:pic>
          <p:nvPicPr>
            <p:cNvPr id="11" name="Picture 10" descr="A logo with circles and a letter s&#10;&#10;AI-generated content may be incorrect.">
              <a:extLst>
                <a:ext uri="{FF2B5EF4-FFF2-40B4-BE49-F238E27FC236}">
                  <a16:creationId xmlns:a16="http://schemas.microsoft.com/office/drawing/2014/main" id="{E2C6BA08-1095-4586-BBAE-E3A3D3C63638}"/>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353328" y="4199246"/>
              <a:ext cx="1277608" cy="1248862"/>
            </a:xfrm>
            <a:prstGeom prst="rect">
              <a:avLst/>
            </a:prstGeom>
          </p:spPr>
        </p:pic>
        <p:sp>
          <p:nvSpPr>
            <p:cNvPr id="16" name="Multiplication Sign 15">
              <a:extLst>
                <a:ext uri="{FF2B5EF4-FFF2-40B4-BE49-F238E27FC236}">
                  <a16:creationId xmlns:a16="http://schemas.microsoft.com/office/drawing/2014/main" id="{E08BA097-1719-3CEA-81CC-3C890BDDD631}"/>
                </a:ext>
              </a:extLst>
            </p:cNvPr>
            <p:cNvSpPr/>
            <p:nvPr/>
          </p:nvSpPr>
          <p:spPr>
            <a:xfrm>
              <a:off x="10006151" y="3955304"/>
              <a:ext cx="2117235" cy="1736746"/>
            </a:xfrm>
            <a:prstGeom prst="mathMultiply">
              <a:avLst>
                <a:gd name="adj1" fmla="val 514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8" name="Group 17">
            <a:extLst>
              <a:ext uri="{FF2B5EF4-FFF2-40B4-BE49-F238E27FC236}">
                <a16:creationId xmlns:a16="http://schemas.microsoft.com/office/drawing/2014/main" id="{691C2395-59FA-F6D3-DC6F-F86ED5509A4B}"/>
              </a:ext>
            </a:extLst>
          </p:cNvPr>
          <p:cNvGrpSpPr/>
          <p:nvPr/>
        </p:nvGrpSpPr>
        <p:grpSpPr>
          <a:xfrm>
            <a:off x="8461985" y="4845157"/>
            <a:ext cx="2117235" cy="1736746"/>
            <a:chOff x="6730852" y="3254489"/>
            <a:chExt cx="2117235" cy="1736746"/>
          </a:xfrm>
        </p:grpSpPr>
        <p:pic>
          <p:nvPicPr>
            <p:cNvPr id="14" name="Picture 13" descr="A blue logo with black background&#10;&#10;AI-generated content may be incorrect.">
              <a:extLst>
                <a:ext uri="{FF2B5EF4-FFF2-40B4-BE49-F238E27FC236}">
                  <a16:creationId xmlns:a16="http://schemas.microsoft.com/office/drawing/2014/main" id="{F44DEA84-2469-414C-32F3-94D034C7EC79}"/>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110872" y="3597374"/>
              <a:ext cx="1313299" cy="1313299"/>
            </a:xfrm>
            <a:prstGeom prst="rect">
              <a:avLst/>
            </a:prstGeom>
          </p:spPr>
        </p:pic>
        <p:sp>
          <p:nvSpPr>
            <p:cNvPr id="8" name="Multiplication Sign 7">
              <a:extLst>
                <a:ext uri="{FF2B5EF4-FFF2-40B4-BE49-F238E27FC236}">
                  <a16:creationId xmlns:a16="http://schemas.microsoft.com/office/drawing/2014/main" id="{ED9E3003-C6FB-A25A-425A-8702D7C55A89}"/>
                </a:ext>
              </a:extLst>
            </p:cNvPr>
            <p:cNvSpPr/>
            <p:nvPr/>
          </p:nvSpPr>
          <p:spPr>
            <a:xfrm>
              <a:off x="6730852" y="3254489"/>
              <a:ext cx="2117235" cy="1736746"/>
            </a:xfrm>
            <a:prstGeom prst="mathMultiply">
              <a:avLst>
                <a:gd name="adj1" fmla="val 514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4" name="Slide Number Placeholder 3">
            <a:extLst>
              <a:ext uri="{FF2B5EF4-FFF2-40B4-BE49-F238E27FC236}">
                <a16:creationId xmlns:a16="http://schemas.microsoft.com/office/drawing/2014/main" id="{F7B01F8E-D451-2F25-B585-A38AC341513F}"/>
              </a:ext>
            </a:extLst>
          </p:cNvPr>
          <p:cNvSpPr>
            <a:spLocks noGrp="1"/>
          </p:cNvSpPr>
          <p:nvPr>
            <p:ph type="sldNum" sz="quarter" idx="12"/>
          </p:nvPr>
        </p:nvSpPr>
        <p:spPr/>
        <p:txBody>
          <a:bodyPr/>
          <a:lstStyle/>
          <a:p>
            <a:fld id="{330EA680-D336-4FF7-8B7A-9848BB0A1C32}" type="slidenum">
              <a:rPr lang="en-US" smtClean="0"/>
              <a:t>4</a:t>
            </a:fld>
            <a:endParaRPr lang="en-US"/>
          </a:p>
        </p:txBody>
      </p:sp>
    </p:spTree>
    <p:extLst>
      <p:ext uri="{BB962C8B-B14F-4D97-AF65-F5344CB8AC3E}">
        <p14:creationId xmlns:p14="http://schemas.microsoft.com/office/powerpoint/2010/main" val="3741023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D234332-CD01-C32E-90CD-D92D568B0DB6}"/>
              </a:ext>
            </a:extLst>
          </p:cNvPr>
          <p:cNvSpPr>
            <a:spLocks noGrp="1"/>
          </p:cNvSpPr>
          <p:nvPr>
            <p:ph sz="half" idx="2"/>
          </p:nvPr>
        </p:nvSpPr>
        <p:spPr>
          <a:xfrm>
            <a:off x="431800" y="865151"/>
            <a:ext cx="5181600" cy="1480284"/>
          </a:xfrm>
        </p:spPr>
        <p:txBody>
          <a:bodyPr/>
          <a:lstStyle/>
          <a:p>
            <a:pPr marL="0" indent="0">
              <a:buNone/>
            </a:pPr>
            <a:r>
              <a:rPr lang="en-CA" sz="4000" dirty="0"/>
              <a:t>Admin Portal</a:t>
            </a:r>
          </a:p>
          <a:p>
            <a:r>
              <a:rPr lang="en-CA" sz="2000" dirty="0"/>
              <a:t>View site visit logs and upload documentation, “syncing” the two portals</a:t>
            </a:r>
          </a:p>
        </p:txBody>
      </p:sp>
      <p:pic>
        <p:nvPicPr>
          <p:cNvPr id="10" name="Picture 9">
            <a:extLst>
              <a:ext uri="{FF2B5EF4-FFF2-40B4-BE49-F238E27FC236}">
                <a16:creationId xmlns:a16="http://schemas.microsoft.com/office/drawing/2014/main" id="{0E5D9F9B-B114-74ED-5AB7-E896725B9762}"/>
              </a:ext>
            </a:extLst>
          </p:cNvPr>
          <p:cNvPicPr>
            <a:picLocks noChangeAspect="1"/>
          </p:cNvPicPr>
          <p:nvPr/>
        </p:nvPicPr>
        <p:blipFill>
          <a:blip r:embed="rId3"/>
          <a:srcRect r="16152" b="1305"/>
          <a:stretch/>
        </p:blipFill>
        <p:spPr>
          <a:xfrm>
            <a:off x="6096000" y="865151"/>
            <a:ext cx="6081445" cy="4229445"/>
          </a:xfrm>
          <a:prstGeom prst="rect">
            <a:avLst/>
          </a:prstGeom>
        </p:spPr>
      </p:pic>
      <p:sp>
        <p:nvSpPr>
          <p:cNvPr id="13" name="TextBox 12">
            <a:extLst>
              <a:ext uri="{FF2B5EF4-FFF2-40B4-BE49-F238E27FC236}">
                <a16:creationId xmlns:a16="http://schemas.microsoft.com/office/drawing/2014/main" id="{EA4EA042-0F81-07CA-2C3E-D15203B1AAEC}"/>
              </a:ext>
            </a:extLst>
          </p:cNvPr>
          <p:cNvSpPr txBox="1"/>
          <p:nvPr/>
        </p:nvSpPr>
        <p:spPr>
          <a:xfrm>
            <a:off x="431800" y="2808970"/>
            <a:ext cx="5120771" cy="1538883"/>
          </a:xfrm>
          <a:prstGeom prst="rect">
            <a:avLst/>
          </a:prstGeom>
          <a:noFill/>
        </p:spPr>
        <p:txBody>
          <a:bodyPr wrap="square" rtlCol="0">
            <a:spAutoFit/>
          </a:bodyPr>
          <a:lstStyle/>
          <a:p>
            <a:pPr marL="0" indent="0">
              <a:buNone/>
            </a:pPr>
            <a:r>
              <a:rPr lang="en-CA" sz="3600" dirty="0"/>
              <a:t>Contractor Portal</a:t>
            </a:r>
          </a:p>
          <a:p>
            <a:pPr marL="342900" indent="-342900">
              <a:buFont typeface="Arial" panose="020B0604020202020204" pitchFamily="34" charset="0"/>
              <a:buChar char="•"/>
            </a:pPr>
            <a:r>
              <a:rPr lang="en-CA" sz="2000" dirty="0"/>
              <a:t>Acknowledge documentation and explain purpose of visit</a:t>
            </a:r>
          </a:p>
          <a:p>
            <a:endParaRPr lang="en-CA" dirty="0"/>
          </a:p>
        </p:txBody>
      </p:sp>
      <p:sp>
        <p:nvSpPr>
          <p:cNvPr id="2" name="TextBox 1">
            <a:extLst>
              <a:ext uri="{FF2B5EF4-FFF2-40B4-BE49-F238E27FC236}">
                <a16:creationId xmlns:a16="http://schemas.microsoft.com/office/drawing/2014/main" id="{C4EC1E35-1076-DC46-84C6-61EE6E19FD71}"/>
              </a:ext>
            </a:extLst>
          </p:cNvPr>
          <p:cNvSpPr txBox="1"/>
          <p:nvPr/>
        </p:nvSpPr>
        <p:spPr>
          <a:xfrm>
            <a:off x="607038" y="6116491"/>
            <a:ext cx="2987356" cy="400110"/>
          </a:xfrm>
          <a:prstGeom prst="rect">
            <a:avLst/>
          </a:prstGeom>
          <a:noFill/>
        </p:spPr>
        <p:txBody>
          <a:bodyPr wrap="none" rtlCol="0">
            <a:spAutoFit/>
          </a:bodyPr>
          <a:lstStyle/>
          <a:p>
            <a:r>
              <a:rPr lang="en-CA" sz="2000" dirty="0"/>
              <a:t>Now, let’s see it in action!</a:t>
            </a:r>
          </a:p>
        </p:txBody>
      </p:sp>
      <p:sp>
        <p:nvSpPr>
          <p:cNvPr id="3" name="Slide Number Placeholder 2">
            <a:extLst>
              <a:ext uri="{FF2B5EF4-FFF2-40B4-BE49-F238E27FC236}">
                <a16:creationId xmlns:a16="http://schemas.microsoft.com/office/drawing/2014/main" id="{8B481D59-2EAA-AC2C-BB82-CD282FE30271}"/>
              </a:ext>
            </a:extLst>
          </p:cNvPr>
          <p:cNvSpPr>
            <a:spLocks noGrp="1"/>
          </p:cNvSpPr>
          <p:nvPr>
            <p:ph type="sldNum" sz="quarter" idx="12"/>
          </p:nvPr>
        </p:nvSpPr>
        <p:spPr/>
        <p:txBody>
          <a:bodyPr/>
          <a:lstStyle/>
          <a:p>
            <a:fld id="{330EA680-D336-4FF7-8B7A-9848BB0A1C32}" type="slidenum">
              <a:rPr lang="en-US" smtClean="0"/>
              <a:t>5</a:t>
            </a:fld>
            <a:endParaRPr lang="en-US"/>
          </a:p>
        </p:txBody>
      </p:sp>
    </p:spTree>
    <p:extLst>
      <p:ext uri="{BB962C8B-B14F-4D97-AF65-F5344CB8AC3E}">
        <p14:creationId xmlns:p14="http://schemas.microsoft.com/office/powerpoint/2010/main" val="1230491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3D3AD-E5A9-98A5-69F9-78C7734DA9EE}"/>
              </a:ext>
            </a:extLst>
          </p:cNvPr>
          <p:cNvSpPr>
            <a:spLocks noGrp="1"/>
          </p:cNvSpPr>
          <p:nvPr>
            <p:ph type="title"/>
          </p:nvPr>
        </p:nvSpPr>
        <p:spPr>
          <a:xfrm>
            <a:off x="322384" y="83771"/>
            <a:ext cx="10515600" cy="1325563"/>
          </a:xfrm>
        </p:spPr>
        <p:txBody>
          <a:bodyPr/>
          <a:lstStyle/>
          <a:p>
            <a:r>
              <a:rPr lang="en-CA" dirty="0"/>
              <a:t>Evolution of Requirements</a:t>
            </a:r>
          </a:p>
        </p:txBody>
      </p:sp>
      <p:pic>
        <p:nvPicPr>
          <p:cNvPr id="5" name="Picture 4" descr="A logo with blue and red circles&#10;&#10;AI-generated content may be incorrect.">
            <a:extLst>
              <a:ext uri="{FF2B5EF4-FFF2-40B4-BE49-F238E27FC236}">
                <a16:creationId xmlns:a16="http://schemas.microsoft.com/office/drawing/2014/main" id="{9F6FC53F-2A6E-D86A-4DEC-8EA95EAD106E}"/>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60797"/>
          <a:stretch/>
        </p:blipFill>
        <p:spPr>
          <a:xfrm>
            <a:off x="5403513" y="4321814"/>
            <a:ext cx="821368" cy="1082650"/>
          </a:xfrm>
          <a:prstGeom prst="rect">
            <a:avLst/>
          </a:prstGeom>
        </p:spPr>
      </p:pic>
      <p:sp>
        <p:nvSpPr>
          <p:cNvPr id="7" name="TextBox 6">
            <a:extLst>
              <a:ext uri="{FF2B5EF4-FFF2-40B4-BE49-F238E27FC236}">
                <a16:creationId xmlns:a16="http://schemas.microsoft.com/office/drawing/2014/main" id="{50F6F9C4-9AAE-A030-16BF-44AB9CC1FFE9}"/>
              </a:ext>
            </a:extLst>
          </p:cNvPr>
          <p:cNvSpPr txBox="1"/>
          <p:nvPr/>
        </p:nvSpPr>
        <p:spPr>
          <a:xfrm>
            <a:off x="322383" y="1492738"/>
            <a:ext cx="10759832" cy="1631216"/>
          </a:xfrm>
          <a:prstGeom prst="rect">
            <a:avLst/>
          </a:prstGeom>
          <a:noFill/>
        </p:spPr>
        <p:txBody>
          <a:bodyPr wrap="square" rtlCol="0">
            <a:spAutoFit/>
          </a:bodyPr>
          <a:lstStyle/>
          <a:p>
            <a:pPr marL="285750" indent="-285750">
              <a:buFont typeface="Arial" panose="020B0604020202020204" pitchFamily="34" charset="0"/>
              <a:buChar char="•"/>
            </a:pPr>
            <a:r>
              <a:rPr lang="en-CA" sz="2000" dirty="0"/>
              <a:t>Removed integration into the City’s SharePoint</a:t>
            </a:r>
          </a:p>
          <a:p>
            <a:pPr marL="285750" indent="-285750">
              <a:buFont typeface="Arial" panose="020B0604020202020204" pitchFamily="34" charset="0"/>
              <a:buChar char="•"/>
            </a:pPr>
            <a:r>
              <a:rPr lang="en-CA" sz="2000" dirty="0"/>
              <a:t>Changing the tracking of jobs to individual site visits </a:t>
            </a:r>
          </a:p>
          <a:p>
            <a:pPr marL="285750" indent="-285750">
              <a:buFont typeface="Arial" panose="020B0604020202020204" pitchFamily="34" charset="0"/>
              <a:buChar char="•"/>
            </a:pPr>
            <a:r>
              <a:rPr lang="en-CA" sz="2000" dirty="0"/>
              <a:t>Added and then subsequently removed visitor account feature, favouring trusted access</a:t>
            </a:r>
          </a:p>
          <a:p>
            <a:pPr marL="285750" indent="-285750">
              <a:buFont typeface="Arial" panose="020B0604020202020204" pitchFamily="34" charset="0"/>
              <a:buChar char="•"/>
            </a:pPr>
            <a:endParaRPr lang="en-CA" sz="2000" dirty="0"/>
          </a:p>
          <a:p>
            <a:pPr marL="285750" indent="-285750">
              <a:buFont typeface="Arial" panose="020B0604020202020204" pitchFamily="34" charset="0"/>
              <a:buChar char="•"/>
            </a:pPr>
            <a:endParaRPr lang="en-CA" sz="2000" dirty="0"/>
          </a:p>
        </p:txBody>
      </p:sp>
      <p:pic>
        <p:nvPicPr>
          <p:cNvPr id="24" name="Picture 23" descr="A black rectangle with white dots&#10;&#10;AI-generated content may be incorrect.">
            <a:extLst>
              <a:ext uri="{FF2B5EF4-FFF2-40B4-BE49-F238E27FC236}">
                <a16:creationId xmlns:a16="http://schemas.microsoft.com/office/drawing/2014/main" id="{A8DF2625-2AD1-1819-E30E-5FEEF0790DF6}"/>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rot="4563341">
            <a:off x="4880509" y="3773953"/>
            <a:ext cx="2026127" cy="2026127"/>
          </a:xfrm>
          <a:prstGeom prst="rect">
            <a:avLst/>
          </a:prstGeom>
        </p:spPr>
      </p:pic>
      <p:sp>
        <p:nvSpPr>
          <p:cNvPr id="25" name="TextBox 24">
            <a:extLst>
              <a:ext uri="{FF2B5EF4-FFF2-40B4-BE49-F238E27FC236}">
                <a16:creationId xmlns:a16="http://schemas.microsoft.com/office/drawing/2014/main" id="{FE84E582-05DC-38DA-78B2-0002E57713FF}"/>
              </a:ext>
            </a:extLst>
          </p:cNvPr>
          <p:cNvSpPr txBox="1"/>
          <p:nvPr/>
        </p:nvSpPr>
        <p:spPr>
          <a:xfrm>
            <a:off x="2430585" y="4498129"/>
            <a:ext cx="2305538" cy="369332"/>
          </a:xfrm>
          <a:prstGeom prst="rect">
            <a:avLst/>
          </a:prstGeom>
          <a:noFill/>
        </p:spPr>
        <p:txBody>
          <a:bodyPr wrap="square" rtlCol="0">
            <a:spAutoFit/>
          </a:bodyPr>
          <a:lstStyle/>
          <a:p>
            <a:r>
              <a:rPr lang="en-CA" b="1" dirty="0"/>
              <a:t>Refine Figma design</a:t>
            </a:r>
          </a:p>
        </p:txBody>
      </p:sp>
      <p:sp>
        <p:nvSpPr>
          <p:cNvPr id="26" name="TextBox 25">
            <a:extLst>
              <a:ext uri="{FF2B5EF4-FFF2-40B4-BE49-F238E27FC236}">
                <a16:creationId xmlns:a16="http://schemas.microsoft.com/office/drawing/2014/main" id="{A4059AF3-9F18-A9C7-2500-E55A00A314AA}"/>
              </a:ext>
            </a:extLst>
          </p:cNvPr>
          <p:cNvSpPr txBox="1"/>
          <p:nvPr/>
        </p:nvSpPr>
        <p:spPr>
          <a:xfrm>
            <a:off x="7127673" y="4493807"/>
            <a:ext cx="3446541" cy="369332"/>
          </a:xfrm>
          <a:prstGeom prst="rect">
            <a:avLst/>
          </a:prstGeom>
          <a:noFill/>
        </p:spPr>
        <p:txBody>
          <a:bodyPr wrap="square" rtlCol="0">
            <a:spAutoFit/>
          </a:bodyPr>
          <a:lstStyle/>
          <a:p>
            <a:r>
              <a:rPr lang="en-CA" b="1" dirty="0"/>
              <a:t>Present to City for feedback</a:t>
            </a:r>
          </a:p>
        </p:txBody>
      </p:sp>
      <p:sp>
        <p:nvSpPr>
          <p:cNvPr id="3" name="Slide Number Placeholder 2">
            <a:extLst>
              <a:ext uri="{FF2B5EF4-FFF2-40B4-BE49-F238E27FC236}">
                <a16:creationId xmlns:a16="http://schemas.microsoft.com/office/drawing/2014/main" id="{EB84D629-C2B8-7DE5-86A3-DF97792A56ED}"/>
              </a:ext>
            </a:extLst>
          </p:cNvPr>
          <p:cNvSpPr>
            <a:spLocks noGrp="1"/>
          </p:cNvSpPr>
          <p:nvPr>
            <p:ph type="sldNum" sz="quarter" idx="12"/>
          </p:nvPr>
        </p:nvSpPr>
        <p:spPr/>
        <p:txBody>
          <a:bodyPr/>
          <a:lstStyle/>
          <a:p>
            <a:fld id="{330EA680-D336-4FF7-8B7A-9848BB0A1C32}" type="slidenum">
              <a:rPr lang="en-US" smtClean="0"/>
              <a:t>6</a:t>
            </a:fld>
            <a:endParaRPr lang="en-US"/>
          </a:p>
        </p:txBody>
      </p:sp>
    </p:spTree>
    <p:extLst>
      <p:ext uri="{BB962C8B-B14F-4D97-AF65-F5344CB8AC3E}">
        <p14:creationId xmlns:p14="http://schemas.microsoft.com/office/powerpoint/2010/main" val="3686258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CDA47-0607-1E56-06BF-3F4DFC9698FA}"/>
              </a:ext>
            </a:extLst>
          </p:cNvPr>
          <p:cNvSpPr>
            <a:spLocks noGrp="1"/>
          </p:cNvSpPr>
          <p:nvPr>
            <p:ph type="title"/>
          </p:nvPr>
        </p:nvSpPr>
        <p:spPr>
          <a:xfrm>
            <a:off x="329045" y="190611"/>
            <a:ext cx="10515600" cy="1325563"/>
          </a:xfrm>
        </p:spPr>
        <p:txBody>
          <a:bodyPr/>
          <a:lstStyle/>
          <a:p>
            <a:r>
              <a:rPr lang="en-CA" dirty="0"/>
              <a:t>Costs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66CF1A-3802-5854-F59B-0E26FFC8F5AB}"/>
                  </a:ext>
                </a:extLst>
              </p:cNvPr>
              <p:cNvSpPr>
                <a:spLocks noGrp="1"/>
              </p:cNvSpPr>
              <p:nvPr>
                <p:ph idx="1"/>
              </p:nvPr>
            </p:nvSpPr>
            <p:spPr>
              <a:xfrm>
                <a:off x="329045" y="1267733"/>
                <a:ext cx="10515600" cy="5222194"/>
              </a:xfrm>
            </p:spPr>
            <p:txBody>
              <a:bodyPr vert="horz" lIns="91440" tIns="45720" rIns="91440" bIns="45720" rtlCol="0" anchor="t">
                <a:noAutofit/>
              </a:bodyPr>
              <a:lstStyle/>
              <a:p>
                <a:r>
                  <a:rPr lang="en-CA" sz="2400" dirty="0"/>
                  <a:t>For file attachments and documents:</a:t>
                </a:r>
              </a:p>
              <a:p>
                <a:pPr lvl="1">
                  <a:buFont typeface="Courier New" panose="020B0604020202020204" pitchFamily="34" charset="0"/>
                  <a:buChar char="o"/>
                </a:pPr>
                <a:r>
                  <a:rPr lang="en-CA" sz="2000" dirty="0"/>
                  <a:t>5 GB of free storage, then $0.023 per GB per month</a:t>
                </a:r>
              </a:p>
              <a:p>
                <a:pPr lvl="1">
                  <a:buFont typeface="Courier New" panose="020B0604020202020204" pitchFamily="34" charset="0"/>
                  <a:buChar char="o"/>
                </a:pPr>
                <a:r>
                  <a:rPr lang="en-CA" sz="2000" dirty="0"/>
                  <a:t>20000 GET requests free per month, 2000 PUT requests free per month, not expected to exceed this with size of user base</a:t>
                </a:r>
              </a:p>
              <a:p>
                <a:r>
                  <a:rPr lang="en-CA" sz="2400" dirty="0"/>
                  <a:t>For database:</a:t>
                </a:r>
              </a:p>
              <a:p>
                <a:pPr lvl="1"/>
                <a:r>
                  <a:rPr lang="en-CA" sz="2000" dirty="0"/>
                  <a:t>25 GB free storage, then $0.25 per GB per month</a:t>
                </a:r>
              </a:p>
              <a:p>
                <a:pPr lvl="1"/>
                <a:r>
                  <a:rPr lang="en-CA" sz="2000" dirty="0"/>
                  <a:t>200M requests per month for free, not expected to exceed this</a:t>
                </a:r>
              </a:p>
              <a:p>
                <a:r>
                  <a:rPr lang="en-CA" sz="2400" dirty="0"/>
                  <a:t>Compute/API:</a:t>
                </a:r>
              </a:p>
              <a:p>
                <a:pPr lvl="1"/>
                <a:r>
                  <a:rPr lang="en-CA" sz="2000" dirty="0"/>
                  <a:t>Can handle 1 million requests per month for free, not expected to exceed</a:t>
                </a:r>
              </a:p>
              <a:p>
                <a:r>
                  <a:rPr lang="en-CA" sz="2400" dirty="0"/>
                  <a:t>Users:</a:t>
                </a:r>
              </a:p>
              <a:p>
                <a:pPr lvl="1"/>
                <a:r>
                  <a:rPr lang="en-CA" sz="2000" dirty="0"/>
                  <a:t>10,000 Monthly active users free per month, not expected to exceed</a:t>
                </a:r>
              </a:p>
              <a:p>
                <a:r>
                  <a:rPr lang="en-CA" sz="2400" dirty="0"/>
                  <a:t>Domain Name:</a:t>
                </a:r>
              </a:p>
              <a:p>
                <a:pPr lvl="1"/>
                <a14:m>
                  <m:oMath xmlns:m="http://schemas.openxmlformats.org/officeDocument/2006/math">
                    <m:r>
                      <a:rPr lang="en-CA" sz="200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 </m:t>
                    </m:r>
                  </m:oMath>
                </a14:m>
                <a:r>
                  <a:rPr lang="en-CA" sz="2000" dirty="0"/>
                  <a:t>$20 year for a domain name</a:t>
                </a:r>
              </a:p>
              <a:p>
                <a:pPr lvl="1"/>
                <a:endParaRPr lang="en-CA" dirty="0"/>
              </a:p>
            </p:txBody>
          </p:sp>
        </mc:Choice>
        <mc:Fallback xmlns="">
          <p:sp>
            <p:nvSpPr>
              <p:cNvPr id="3" name="Content Placeholder 2">
                <a:extLst>
                  <a:ext uri="{FF2B5EF4-FFF2-40B4-BE49-F238E27FC236}">
                    <a16:creationId xmlns:a16="http://schemas.microsoft.com/office/drawing/2014/main" id="{F466CF1A-3802-5854-F59B-0E26FFC8F5AB}"/>
                  </a:ext>
                </a:extLst>
              </p:cNvPr>
              <p:cNvSpPr>
                <a:spLocks noGrp="1" noRot="1" noChangeAspect="1" noMove="1" noResize="1" noEditPoints="1" noAdjustHandles="1" noChangeArrowheads="1" noChangeShapeType="1" noTextEdit="1"/>
              </p:cNvSpPr>
              <p:nvPr>
                <p:ph idx="1"/>
              </p:nvPr>
            </p:nvSpPr>
            <p:spPr>
              <a:xfrm>
                <a:off x="329045" y="1267733"/>
                <a:ext cx="10515600" cy="5222194"/>
              </a:xfrm>
              <a:blipFill>
                <a:blip r:embed="rId2"/>
                <a:stretch>
                  <a:fillRect l="-812" t="-1517"/>
                </a:stretch>
              </a:blipFill>
            </p:spPr>
            <p:txBody>
              <a:bodyPr/>
              <a:lstStyle/>
              <a:p>
                <a:r>
                  <a:rPr lang="en-CA">
                    <a:noFill/>
                  </a:rPr>
                  <a:t> </a:t>
                </a:r>
              </a:p>
            </p:txBody>
          </p:sp>
        </mc:Fallback>
      </mc:AlternateContent>
      <p:pic>
        <p:nvPicPr>
          <p:cNvPr id="5" name="Picture 4" descr="A logo of a company&#10;&#10;AI-generated content may be incorrect.">
            <a:extLst>
              <a:ext uri="{FF2B5EF4-FFF2-40B4-BE49-F238E27FC236}">
                <a16:creationId xmlns:a16="http://schemas.microsoft.com/office/drawing/2014/main" id="{00F4C4B4-CEC1-1203-A1BD-B0314DD8526F}"/>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552806" y="447621"/>
            <a:ext cx="1228725" cy="737235"/>
          </a:xfrm>
          <a:prstGeom prst="rect">
            <a:avLst/>
          </a:prstGeom>
        </p:spPr>
      </p:pic>
      <p:pic>
        <p:nvPicPr>
          <p:cNvPr id="13" name="Picture 12" descr="A green dollar sign with a white background&#10;&#10;AI-generated content may be incorrect.">
            <a:extLst>
              <a:ext uri="{FF2B5EF4-FFF2-40B4-BE49-F238E27FC236}">
                <a16:creationId xmlns:a16="http://schemas.microsoft.com/office/drawing/2014/main" id="{EF27F3CE-DE96-25C1-5774-509B6611F5FF}"/>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0808235" y="5031754"/>
            <a:ext cx="1002778" cy="1410502"/>
          </a:xfrm>
          <a:prstGeom prst="rect">
            <a:avLst/>
          </a:prstGeom>
        </p:spPr>
      </p:pic>
      <p:sp>
        <p:nvSpPr>
          <p:cNvPr id="16" name="Slide Number Placeholder 15">
            <a:extLst>
              <a:ext uri="{FF2B5EF4-FFF2-40B4-BE49-F238E27FC236}">
                <a16:creationId xmlns:a16="http://schemas.microsoft.com/office/drawing/2014/main" id="{4155DB2B-02B1-4754-8293-8EC3CDA608C8}"/>
              </a:ext>
            </a:extLst>
          </p:cNvPr>
          <p:cNvSpPr>
            <a:spLocks noGrp="1"/>
          </p:cNvSpPr>
          <p:nvPr>
            <p:ph type="sldNum" sz="quarter" idx="12"/>
          </p:nvPr>
        </p:nvSpPr>
        <p:spPr/>
        <p:txBody>
          <a:bodyPr/>
          <a:lstStyle/>
          <a:p>
            <a:fld id="{330EA680-D336-4FF7-8B7A-9848BB0A1C32}" type="slidenum">
              <a:rPr lang="en-US" smtClean="0"/>
              <a:t>7</a:t>
            </a:fld>
            <a:endParaRPr lang="en-US"/>
          </a:p>
        </p:txBody>
      </p:sp>
    </p:spTree>
    <p:extLst>
      <p:ext uri="{BB962C8B-B14F-4D97-AF65-F5344CB8AC3E}">
        <p14:creationId xmlns:p14="http://schemas.microsoft.com/office/powerpoint/2010/main" val="2659363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C1B84-6152-33BE-6E0E-14CA93947C08}"/>
              </a:ext>
            </a:extLst>
          </p:cNvPr>
          <p:cNvSpPr>
            <a:spLocks noGrp="1"/>
          </p:cNvSpPr>
          <p:nvPr>
            <p:ph type="title"/>
          </p:nvPr>
        </p:nvSpPr>
        <p:spPr>
          <a:xfrm>
            <a:off x="412172" y="396298"/>
            <a:ext cx="10515600" cy="659739"/>
          </a:xfrm>
        </p:spPr>
        <p:txBody>
          <a:bodyPr>
            <a:noAutofit/>
          </a:bodyPr>
          <a:lstStyle/>
          <a:p>
            <a:r>
              <a:rPr lang="en-US" dirty="0"/>
              <a:t>Usability and Portability</a:t>
            </a:r>
          </a:p>
        </p:txBody>
      </p:sp>
      <p:sp>
        <p:nvSpPr>
          <p:cNvPr id="3" name="Content Placeholder 2">
            <a:extLst>
              <a:ext uri="{FF2B5EF4-FFF2-40B4-BE49-F238E27FC236}">
                <a16:creationId xmlns:a16="http://schemas.microsoft.com/office/drawing/2014/main" id="{2297EDB5-DD27-1E38-C6C7-35530D77A62F}"/>
              </a:ext>
            </a:extLst>
          </p:cNvPr>
          <p:cNvSpPr>
            <a:spLocks noGrp="1"/>
          </p:cNvSpPr>
          <p:nvPr>
            <p:ph idx="1"/>
          </p:nvPr>
        </p:nvSpPr>
        <p:spPr>
          <a:xfrm>
            <a:off x="313494" y="1377630"/>
            <a:ext cx="10515600" cy="4351338"/>
          </a:xfrm>
        </p:spPr>
        <p:txBody>
          <a:bodyPr vert="horz" lIns="91440" tIns="45720" rIns="91440" bIns="45720" rtlCol="0" anchor="t">
            <a:normAutofit/>
          </a:bodyPr>
          <a:lstStyle/>
          <a:p>
            <a:r>
              <a:rPr lang="en-US" dirty="0"/>
              <a:t>Performed usability testing with our primary stakeholder, receiving a score of 10/10 for comfort of using the system, discovery of features, and smoothness of the experience.</a:t>
            </a:r>
          </a:p>
          <a:p>
            <a:r>
              <a:rPr lang="en-US" dirty="0"/>
              <a:t>Application works effectively on mobile and desktop browsers.</a:t>
            </a:r>
          </a:p>
        </p:txBody>
      </p:sp>
      <p:pic>
        <p:nvPicPr>
          <p:cNvPr id="5" name="Graphic 4" descr="Smart Phone with solid fill">
            <a:extLst>
              <a:ext uri="{FF2B5EF4-FFF2-40B4-BE49-F238E27FC236}">
                <a16:creationId xmlns:a16="http://schemas.microsoft.com/office/drawing/2014/main" id="{290D39A1-ED57-1F9D-A458-6D5FDE3D11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70662" y="4197512"/>
            <a:ext cx="1905001" cy="1905001"/>
          </a:xfrm>
          <a:prstGeom prst="rect">
            <a:avLst/>
          </a:prstGeom>
        </p:spPr>
      </p:pic>
      <p:pic>
        <p:nvPicPr>
          <p:cNvPr id="7" name="Graphic 6" descr="Laptop with solid fill">
            <a:extLst>
              <a:ext uri="{FF2B5EF4-FFF2-40B4-BE49-F238E27FC236}">
                <a16:creationId xmlns:a16="http://schemas.microsoft.com/office/drawing/2014/main" id="{B1F0D2BA-0B28-2859-16C6-33F2E389E8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78725" y="4038185"/>
            <a:ext cx="2223653" cy="2223653"/>
          </a:xfrm>
          <a:prstGeom prst="rect">
            <a:avLst/>
          </a:prstGeom>
        </p:spPr>
      </p:pic>
      <p:sp>
        <p:nvSpPr>
          <p:cNvPr id="8" name="Slide Number Placeholder 7">
            <a:extLst>
              <a:ext uri="{FF2B5EF4-FFF2-40B4-BE49-F238E27FC236}">
                <a16:creationId xmlns:a16="http://schemas.microsoft.com/office/drawing/2014/main" id="{1C92E83F-A222-7195-A2CD-640E24CBC324}"/>
              </a:ext>
            </a:extLst>
          </p:cNvPr>
          <p:cNvSpPr>
            <a:spLocks noGrp="1"/>
          </p:cNvSpPr>
          <p:nvPr>
            <p:ph type="sldNum" sz="quarter" idx="12"/>
          </p:nvPr>
        </p:nvSpPr>
        <p:spPr/>
        <p:txBody>
          <a:bodyPr/>
          <a:lstStyle/>
          <a:p>
            <a:fld id="{330EA680-D336-4FF7-8B7A-9848BB0A1C32}" type="slidenum">
              <a:rPr lang="en-US" smtClean="0"/>
              <a:t>8</a:t>
            </a:fld>
            <a:endParaRPr lang="en-US"/>
          </a:p>
        </p:txBody>
      </p:sp>
    </p:spTree>
    <p:extLst>
      <p:ext uri="{BB962C8B-B14F-4D97-AF65-F5344CB8AC3E}">
        <p14:creationId xmlns:p14="http://schemas.microsoft.com/office/powerpoint/2010/main" val="2614317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C8B02-6F04-E223-01C7-32E10C86BF0A}"/>
              </a:ext>
            </a:extLst>
          </p:cNvPr>
          <p:cNvSpPr>
            <a:spLocks noGrp="1"/>
          </p:cNvSpPr>
          <p:nvPr>
            <p:ph type="title"/>
          </p:nvPr>
        </p:nvSpPr>
        <p:spPr>
          <a:xfrm>
            <a:off x="432954" y="0"/>
            <a:ext cx="10515600" cy="1325563"/>
          </a:xfrm>
        </p:spPr>
        <p:txBody>
          <a:bodyPr/>
          <a:lstStyle/>
          <a:p>
            <a:r>
              <a:rPr lang="en-US" dirty="0"/>
              <a:t>Maintainability</a:t>
            </a:r>
          </a:p>
        </p:txBody>
      </p:sp>
      <p:sp>
        <p:nvSpPr>
          <p:cNvPr id="3" name="Content Placeholder 2">
            <a:extLst>
              <a:ext uri="{FF2B5EF4-FFF2-40B4-BE49-F238E27FC236}">
                <a16:creationId xmlns:a16="http://schemas.microsoft.com/office/drawing/2014/main" id="{DD6D4A72-F7BF-EACE-BA24-672F6810D5CB}"/>
              </a:ext>
            </a:extLst>
          </p:cNvPr>
          <p:cNvSpPr>
            <a:spLocks noGrp="1"/>
          </p:cNvSpPr>
          <p:nvPr>
            <p:ph idx="1"/>
          </p:nvPr>
        </p:nvSpPr>
        <p:spPr>
          <a:xfrm>
            <a:off x="329045" y="1325563"/>
            <a:ext cx="10515600" cy="4351338"/>
          </a:xfrm>
        </p:spPr>
        <p:txBody>
          <a:bodyPr vert="horz" lIns="91440" tIns="45720" rIns="91440" bIns="45720" rtlCol="0" anchor="t">
            <a:normAutofit/>
          </a:bodyPr>
          <a:lstStyle/>
          <a:p>
            <a:r>
              <a:rPr lang="en-US" dirty="0"/>
              <a:t>Code is commented, have linters running to ensure consistent formatting, using Renovate to search for security vulnerabilities in dependencies</a:t>
            </a:r>
          </a:p>
          <a:p>
            <a:r>
              <a:rPr lang="en-US" dirty="0"/>
              <a:t>All AWS infrastructure is easily deployable, using Infrastructure as code</a:t>
            </a:r>
          </a:p>
          <a:p>
            <a:r>
              <a:rPr lang="en-US" dirty="0"/>
              <a:t>Follows design mentioned in design document</a:t>
            </a:r>
          </a:p>
          <a:p>
            <a:r>
              <a:rPr lang="en-US" dirty="0"/>
              <a:t>We have 95% line coverage and 90% branch coverage on our code</a:t>
            </a:r>
          </a:p>
        </p:txBody>
      </p:sp>
      <p:pic>
        <p:nvPicPr>
          <p:cNvPr id="6" name="Graphic 5">
            <a:extLst>
              <a:ext uri="{FF2B5EF4-FFF2-40B4-BE49-F238E27FC236}">
                <a16:creationId xmlns:a16="http://schemas.microsoft.com/office/drawing/2014/main" id="{CFDBA2FF-D5D9-A6E0-BB97-B64FF1F655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08861" y="5091544"/>
            <a:ext cx="1413165" cy="1413165"/>
          </a:xfrm>
          <a:prstGeom prst="rect">
            <a:avLst/>
          </a:prstGeom>
        </p:spPr>
      </p:pic>
      <p:sp>
        <p:nvSpPr>
          <p:cNvPr id="7" name="Slide Number Placeholder 6">
            <a:extLst>
              <a:ext uri="{FF2B5EF4-FFF2-40B4-BE49-F238E27FC236}">
                <a16:creationId xmlns:a16="http://schemas.microsoft.com/office/drawing/2014/main" id="{82B3232B-12D3-9F41-D27A-138507234CEF}"/>
              </a:ext>
            </a:extLst>
          </p:cNvPr>
          <p:cNvSpPr>
            <a:spLocks noGrp="1"/>
          </p:cNvSpPr>
          <p:nvPr>
            <p:ph type="sldNum" sz="quarter" idx="12"/>
          </p:nvPr>
        </p:nvSpPr>
        <p:spPr/>
        <p:txBody>
          <a:bodyPr/>
          <a:lstStyle/>
          <a:p>
            <a:fld id="{330EA680-D336-4FF7-8B7A-9848BB0A1C32}" type="slidenum">
              <a:rPr lang="en-US" smtClean="0"/>
              <a:t>9</a:t>
            </a:fld>
            <a:endParaRPr lang="en-US"/>
          </a:p>
        </p:txBody>
      </p:sp>
    </p:spTree>
    <p:extLst>
      <p:ext uri="{BB962C8B-B14F-4D97-AF65-F5344CB8AC3E}">
        <p14:creationId xmlns:p14="http://schemas.microsoft.com/office/powerpoint/2010/main" val="13832081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93FA138AB1E0A49ADA7F1DBA5BB79AD" ma:contentTypeVersion="3" ma:contentTypeDescription="Create a new document." ma:contentTypeScope="" ma:versionID="bc321db9b2c0297176813ba3758139f7">
  <xsd:schema xmlns:xsd="http://www.w3.org/2001/XMLSchema" xmlns:xs="http://www.w3.org/2001/XMLSchema" xmlns:p="http://schemas.microsoft.com/office/2006/metadata/properties" xmlns:ns2="163e46eb-cfd9-47e2-9e22-c8e31167ca87" targetNamespace="http://schemas.microsoft.com/office/2006/metadata/properties" ma:root="true" ma:fieldsID="70bd6ee4ce6e924f8f94a282384614d5" ns2:_="">
    <xsd:import namespace="163e46eb-cfd9-47e2-9e22-c8e31167ca87"/>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3e46eb-cfd9-47e2-9e22-c8e31167ca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A9640DF-6478-4E2A-AE94-FA3F2CA53568}">
  <ds:schemaRefs>
    <ds:schemaRef ds:uri="163e46eb-cfd9-47e2-9e22-c8e31167ca8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CC9CDDD-0D5B-4D69-92B0-5DFC8292F796}">
  <ds:schemaRefs>
    <ds:schemaRef ds:uri="http://schemas.microsoft.com/office/2006/documentManagement/types"/>
    <ds:schemaRef ds:uri="http://purl.org/dc/dcmitype/"/>
    <ds:schemaRef ds:uri="http://www.w3.org/XML/1998/namespace"/>
    <ds:schemaRef ds:uri="http://purl.org/dc/elements/1.1/"/>
    <ds:schemaRef ds:uri="http://schemas.openxmlformats.org/package/2006/metadata/core-properties"/>
    <ds:schemaRef ds:uri="http://schemas.microsoft.com/office/2006/metadata/properties"/>
    <ds:schemaRef ds:uri="http://schemas.microsoft.com/office/infopath/2007/PartnerControls"/>
    <ds:schemaRef ds:uri="163e46eb-cfd9-47e2-9e22-c8e31167ca87"/>
    <ds:schemaRef ds:uri="http://purl.org/dc/terms/"/>
  </ds:schemaRefs>
</ds:datastoreItem>
</file>

<file path=customXml/itemProps3.xml><?xml version="1.0" encoding="utf-8"?>
<ds:datastoreItem xmlns:ds="http://schemas.openxmlformats.org/officeDocument/2006/customXml" ds:itemID="{28A8E4C0-0C04-42EB-99D6-30AEE205A9D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975</TotalTime>
  <Words>1048</Words>
  <Application>Microsoft Office PowerPoint</Application>
  <PresentationFormat>Widescreen</PresentationFormat>
  <Paragraphs>91</Paragraphs>
  <Slides>10</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Aptos</vt:lpstr>
      <vt:lpstr>Aptos Display</vt:lpstr>
      <vt:lpstr>Arial</vt:lpstr>
      <vt:lpstr>Cambria Math</vt:lpstr>
      <vt:lpstr>Courier New</vt:lpstr>
      <vt:lpstr>office theme</vt:lpstr>
      <vt:lpstr>SyncMaster</vt:lpstr>
      <vt:lpstr>Our Stakeholder</vt:lpstr>
      <vt:lpstr>Current Challenges</vt:lpstr>
      <vt:lpstr>Why Not Other Products?</vt:lpstr>
      <vt:lpstr>PowerPoint Presentation</vt:lpstr>
      <vt:lpstr>Evolution of Requirements</vt:lpstr>
      <vt:lpstr>Costs</vt:lpstr>
      <vt:lpstr>Usability and Portability</vt:lpstr>
      <vt:lpstr>Maintainability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kyle dsouza</cp:lastModifiedBy>
  <cp:revision>5</cp:revision>
  <dcterms:created xsi:type="dcterms:W3CDTF">2025-03-24T20:37:17Z</dcterms:created>
  <dcterms:modified xsi:type="dcterms:W3CDTF">2025-04-04T17:21:23Z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0x010100993FA138AB1E0A49ADA7F1DBA5BB79AD</vt:lpwstr>
  </property>
</Properties>
</file>